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43891200" cy="29260800"/>
  <p:notesSz cx="6858000" cy="9144000"/>
  <p:defaultTextStyle>
    <a:defPPr>
      <a:defRPr lang="en-US"/>
    </a:defPPr>
    <a:lvl1pPr marL="0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1pPr>
    <a:lvl2pPr marL="1755648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2pPr>
    <a:lvl3pPr marL="3511296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3pPr>
    <a:lvl4pPr marL="5266944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4pPr>
    <a:lvl5pPr marL="7022592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5pPr>
    <a:lvl6pPr marL="8778240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6pPr>
    <a:lvl7pPr marL="10533888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7pPr>
    <a:lvl8pPr marL="12289536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8pPr>
    <a:lvl9pPr marL="14045184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16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eg Nelson" initials="GN" lastIdx="1" clrIdx="0">
    <p:extLst>
      <p:ext uri="{19B8F6BF-5375-455C-9EA6-DF929625EA0E}">
        <p15:presenceInfo xmlns:p15="http://schemas.microsoft.com/office/powerpoint/2012/main" userId="29e7218ab75300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62" autoAdjust="0"/>
    <p:restoredTop sz="94541"/>
  </p:normalViewPr>
  <p:slideViewPr>
    <p:cSldViewPr snapToGrid="0" snapToObjects="1">
      <p:cViewPr>
        <p:scale>
          <a:sx n="32" d="100"/>
          <a:sy n="32" d="100"/>
        </p:scale>
        <p:origin x="954" y="-396"/>
      </p:cViewPr>
      <p:guideLst>
        <p:guide orient="horz" pos="9216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116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3901470" rtl="0" eaLnBrk="1" latinLnBrk="0" hangingPunct="1">
        <a:lnSpc>
          <a:spcPct val="90000"/>
        </a:lnSpc>
        <a:spcBef>
          <a:spcPct val="0"/>
        </a:spcBef>
        <a:buNone/>
        <a:defRPr sz="187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75368" indent="-975368" algn="l" defTabSz="3901470" rtl="0" eaLnBrk="1" latinLnBrk="0" hangingPunct="1">
        <a:lnSpc>
          <a:spcPct val="90000"/>
        </a:lnSpc>
        <a:spcBef>
          <a:spcPts val="4267"/>
        </a:spcBef>
        <a:buFont typeface="Arial" panose="020B0604020202020204" pitchFamily="34" charset="0"/>
        <a:buChar char="•"/>
        <a:defRPr sz="11947" kern="1200">
          <a:solidFill>
            <a:schemeClr val="tx1"/>
          </a:solidFill>
          <a:latin typeface="+mn-lt"/>
          <a:ea typeface="+mn-ea"/>
          <a:cs typeface="+mn-cs"/>
        </a:defRPr>
      </a:lvl1pPr>
      <a:lvl2pPr marL="2926103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10240" kern="1200">
          <a:solidFill>
            <a:schemeClr val="tx1"/>
          </a:solidFill>
          <a:latin typeface="+mn-lt"/>
          <a:ea typeface="+mn-ea"/>
          <a:cs typeface="+mn-cs"/>
        </a:defRPr>
      </a:lvl2pPr>
      <a:lvl3pPr marL="4876838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8533" kern="1200">
          <a:solidFill>
            <a:schemeClr val="tx1"/>
          </a:solidFill>
          <a:latin typeface="+mn-lt"/>
          <a:ea typeface="+mn-ea"/>
          <a:cs typeface="+mn-cs"/>
        </a:defRPr>
      </a:lvl3pPr>
      <a:lvl4pPr marL="6827573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4pPr>
      <a:lvl5pPr marL="8778309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5pPr>
      <a:lvl6pPr marL="10729044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12679779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14630514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8pPr>
      <a:lvl9pPr marL="16581250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1pPr>
      <a:lvl2pPr marL="1950735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901470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3pPr>
      <a:lvl4pPr marL="5852206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4pPr>
      <a:lvl5pPr marL="7802941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5pPr>
      <a:lvl6pPr marL="9753676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11704411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13655147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8pPr>
      <a:lvl9pPr marL="15605882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09260" y="7491537"/>
            <a:ext cx="1073161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/>
                <a:cs typeface="Arial"/>
              </a:rPr>
              <a:t>Introduction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Pendulum style impact testing is used to measure a materials toughness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Toughness is a factor of a materials ability to absorb energy with out fracturing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Fracture toughness is one of the more important material properties for design applications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895204" y="15500463"/>
            <a:ext cx="861452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/>
                <a:cs typeface="Arial"/>
              </a:rPr>
              <a:t>Structural Analysis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ANSYS 2018 used to measure deflection in the structural members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G-Force simulated by applying a force normal to the bottom of the weighted side plates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624936" y="15216452"/>
            <a:ext cx="8863413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/>
                <a:cs typeface="Arial"/>
              </a:rPr>
              <a:t>Prototype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3D Printed a scaled down model to simulate the IZOD test apparatus motion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Incorporated the encoder, microcontroller and MEMS accelerometer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Allowed the team to validate the program architecture through testing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b="1" dirty="0">
              <a:latin typeface="Arial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770546" y="7526520"/>
            <a:ext cx="7619995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>
                  <a:noFill/>
                  <a:prstDash val="dot"/>
                </a:ln>
                <a:latin typeface="Arial"/>
                <a:cs typeface="Arial"/>
              </a:rPr>
              <a:t>Control System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n>
                  <a:noFill/>
                  <a:prstDash val="dot"/>
                </a:ln>
                <a:latin typeface="Arial"/>
                <a:cs typeface="Arial"/>
              </a:rPr>
              <a:t>Arduino Due Board: Microcontroller for apparatus control and data collection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n>
                  <a:noFill/>
                  <a:prstDash val="dot"/>
                </a:ln>
                <a:latin typeface="Arial"/>
                <a:cs typeface="Arial"/>
              </a:rPr>
              <a:t>Motor Control Board: Supplies power to operate Stepper Motor and Electromagnet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n>
                  <a:noFill/>
                  <a:prstDash val="dot"/>
                </a:ln>
                <a:latin typeface="Arial"/>
                <a:cs typeface="Arial"/>
              </a:rPr>
              <a:t>Raspberry Pi: Runs program and translates sensor output into useable data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07738" y="3392668"/>
            <a:ext cx="26634395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b="1" dirty="0">
                <a:latin typeface="Arial"/>
                <a:cs typeface="Arial"/>
              </a:rPr>
              <a:t>IZOD Impact Resistance Test Apparatus</a:t>
            </a:r>
          </a:p>
          <a:p>
            <a:pPr algn="ctr"/>
            <a:endParaRPr lang="en-US" sz="2400" b="1" dirty="0">
              <a:latin typeface="Arial"/>
              <a:cs typeface="Arial"/>
            </a:endParaRPr>
          </a:p>
          <a:p>
            <a:r>
              <a:rPr lang="en-US" sz="3600" b="1" dirty="0">
                <a:solidFill>
                  <a:srgbClr val="3C3C3B"/>
                </a:solidFill>
                <a:latin typeface="Arial"/>
                <a:cs typeface="Arial"/>
              </a:rPr>
              <a:t>Team members: </a:t>
            </a:r>
            <a:r>
              <a:rPr lang="en-US" sz="3600" dirty="0">
                <a:solidFill>
                  <a:srgbClr val="3C3C3B"/>
                </a:solidFill>
                <a:latin typeface="Arial"/>
                <a:cs typeface="Arial"/>
              </a:rPr>
              <a:t>Arnaud Debraine, Abdullah Almarri, Stephanie Fulenwider, Greg Nelson |  </a:t>
            </a:r>
            <a:r>
              <a:rPr lang="en-US" sz="3600" b="1" dirty="0">
                <a:solidFill>
                  <a:srgbClr val="3C3C3B"/>
                </a:solidFill>
                <a:latin typeface="Arial"/>
                <a:cs typeface="Arial"/>
              </a:rPr>
              <a:t>Faculty adviser:  </a:t>
            </a:r>
            <a:r>
              <a:rPr lang="en-US" sz="3600" dirty="0">
                <a:solidFill>
                  <a:srgbClr val="3C3C3B"/>
                </a:solidFill>
                <a:latin typeface="Arial"/>
                <a:cs typeface="Arial"/>
              </a:rPr>
              <a:t>Dr. Ibrahim </a:t>
            </a:r>
            <a:r>
              <a:rPr lang="en-US" sz="3600" dirty="0" err="1">
                <a:solidFill>
                  <a:srgbClr val="3C3C3B"/>
                </a:solidFill>
                <a:latin typeface="Arial"/>
                <a:cs typeface="Arial"/>
              </a:rPr>
              <a:t>Guven</a:t>
            </a:r>
            <a:r>
              <a:rPr lang="en-US" sz="3600" dirty="0">
                <a:solidFill>
                  <a:srgbClr val="3C3C3B"/>
                </a:solidFill>
                <a:latin typeface="Arial"/>
                <a:cs typeface="Arial"/>
              </a:rPr>
              <a:t> 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222947" y="604467"/>
            <a:ext cx="3801979" cy="1156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   520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A77DA-6890-4475-BF4D-87ADCC561EF3}"/>
              </a:ext>
            </a:extLst>
          </p:cNvPr>
          <p:cNvSpPr txBox="1"/>
          <p:nvPr/>
        </p:nvSpPr>
        <p:spPr>
          <a:xfrm>
            <a:off x="19245290" y="7526520"/>
            <a:ext cx="762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/>
                <a:cs typeface="Arial"/>
              </a:rPr>
              <a:t>Design Process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2ACCFBF-9FAC-44D4-83E7-C180B97D7A93}"/>
              </a:ext>
            </a:extLst>
          </p:cNvPr>
          <p:cNvSpPr txBox="1"/>
          <p:nvPr/>
        </p:nvSpPr>
        <p:spPr>
          <a:xfrm>
            <a:off x="866274" y="12259741"/>
            <a:ext cx="1069807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Project Deliverables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Design and fabricate pendulum style impact testing apparatus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Sensor setup to measure the initial and final heights of the impactor head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Software component to interact with the sensor and capture data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Adherence to ASTM and OSHA guidelines and standards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5E7D37-4D50-42F7-93C5-9E7B704E6012}"/>
              </a:ext>
            </a:extLst>
          </p:cNvPr>
          <p:cNvSpPr txBox="1"/>
          <p:nvPr/>
        </p:nvSpPr>
        <p:spPr>
          <a:xfrm>
            <a:off x="866275" y="18035535"/>
            <a:ext cx="10877932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/>
                <a:cs typeface="Arial"/>
              </a:rPr>
              <a:t>Design Team Input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Semi-Automated the system by adding a DC motor to control pendulum arm motion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Used an electromagnet to control the release of the pendulum arm. This will decouple the pendulum from the motor allowing for unrestricted motion and negating any potential energy loss.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Installed additional sensor to measure and record pendulum acceleration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/>
                <a:cs typeface="Arial"/>
              </a:rPr>
              <a:t>Installed touch screen control system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D403C01-0FD3-4013-8BC3-73433DC390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83" t="12104" r="22327" b="11318"/>
          <a:stretch/>
        </p:blipFill>
        <p:spPr>
          <a:xfrm>
            <a:off x="24870805" y="19931788"/>
            <a:ext cx="4261630" cy="501860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9F62D60-738B-4518-AA78-59E7044BDA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32" t="36127" r="15938" b="37109"/>
          <a:stretch/>
        </p:blipFill>
        <p:spPr>
          <a:xfrm>
            <a:off x="13416929" y="8903844"/>
            <a:ext cx="17028478" cy="576628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4BC372B-D323-4530-BD4A-403A273E34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67" t="5208" r="8909" b="7900"/>
          <a:stretch/>
        </p:blipFill>
        <p:spPr>
          <a:xfrm>
            <a:off x="39142455" y="8760740"/>
            <a:ext cx="4390980" cy="368086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DFD2061-C557-4068-AB15-F0364804BB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210" t="12413" r="18762" b="10553"/>
          <a:stretch/>
        </p:blipFill>
        <p:spPr>
          <a:xfrm>
            <a:off x="40907089" y="20714277"/>
            <a:ext cx="2782994" cy="4080877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F81895E-1995-439B-8D92-13E649517C90}"/>
              </a:ext>
            </a:extLst>
          </p:cNvPr>
          <p:cNvSpPr txBox="1"/>
          <p:nvPr/>
        </p:nvSpPr>
        <p:spPr>
          <a:xfrm>
            <a:off x="31839318" y="13603552"/>
            <a:ext cx="8974867" cy="1468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Apparatus Operation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Initial start up will require operator to </a:t>
            </a: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Calibrate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starting position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Operator will select the </a:t>
            </a: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Loading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option. Moving the pendulum and allowing access to load next test specimen.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After specimen loading, operator selects the </a:t>
            </a: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Run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option.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Stepper Motor raises pendulum to the ASTM required height and the Arduino will record position measured by the encoder.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Electromagnet is de-energized allowing the pendulum to fall and impact the test specimen.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Specimen fractures and pendulum will swing to a final height.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Arduino captures final height from the encoder and pendulum acceleration through the fracture of the specimen.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Raspberry Pi will translate the data into Impact Energy and Fracture Toughness, displaying it on the screen and saving a text file of all the data.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6AD3C39-38B6-42C3-8724-666A50BA8BC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040" r="49437" b="16129"/>
          <a:stretch/>
        </p:blipFill>
        <p:spPr>
          <a:xfrm>
            <a:off x="40478520" y="20720853"/>
            <a:ext cx="3334487" cy="41589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22F7320-A8B4-4349-9368-CF1403B3546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3397" t="3336" r="3320" b="16619"/>
          <a:stretch/>
        </p:blipFill>
        <p:spPr>
          <a:xfrm>
            <a:off x="40907089" y="16093246"/>
            <a:ext cx="2881542" cy="4263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C96EC3C-5EC0-4979-98BE-A5C2A42ED59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900" t="13625" r="35400" b="15262"/>
          <a:stretch/>
        </p:blipFill>
        <p:spPr>
          <a:xfrm>
            <a:off x="13990076" y="19362168"/>
            <a:ext cx="4672741" cy="581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1468</TotalTime>
  <Words>399</Words>
  <Application>Microsoft Office PowerPoint</Application>
  <PresentationFormat>Custom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arnaud debraine</cp:lastModifiedBy>
  <cp:revision>43</cp:revision>
  <dcterms:created xsi:type="dcterms:W3CDTF">2018-02-06T18:12:23Z</dcterms:created>
  <dcterms:modified xsi:type="dcterms:W3CDTF">2018-04-22T20:36:14Z</dcterms:modified>
</cp:coreProperties>
</file>

<file path=docProps/thumbnail.jpeg>
</file>